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257" r:id="rId3"/>
    <p:sldId id="370" r:id="rId4"/>
    <p:sldId id="372" r:id="rId5"/>
    <p:sldId id="371" r:id="rId6"/>
    <p:sldId id="354" r:id="rId7"/>
    <p:sldId id="373" r:id="rId8"/>
    <p:sldId id="374" r:id="rId9"/>
    <p:sldId id="375" r:id="rId10"/>
    <p:sldId id="376" r:id="rId11"/>
    <p:sldId id="378" r:id="rId12"/>
    <p:sldId id="379" r:id="rId13"/>
    <p:sldId id="380" r:id="rId14"/>
    <p:sldId id="384" r:id="rId15"/>
    <p:sldId id="381" r:id="rId16"/>
    <p:sldId id="385" r:id="rId17"/>
    <p:sldId id="386" r:id="rId18"/>
    <p:sldId id="382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400" r:id="rId32"/>
    <p:sldId id="40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F48119-9424-4EB3-997A-B9EE51DD5FC0}">
          <p14:sldIdLst>
            <p14:sldId id="256"/>
            <p14:sldId id="257"/>
          </p14:sldIdLst>
        </p14:section>
        <p14:section name="사용자정의함수" id="{EF8EB068-24AB-4E0A-9A1F-024EDA387E79}">
          <p14:sldIdLst>
            <p14:sldId id="370"/>
            <p14:sldId id="372"/>
            <p14:sldId id="371"/>
          </p14:sldIdLst>
        </p14:section>
        <p14:section name="스크래치 함수" id="{8D22EA71-7E13-4BA1-8D04-CE9C170D8EC7}">
          <p14:sldIdLst>
            <p14:sldId id="354"/>
            <p14:sldId id="373"/>
            <p14:sldId id="374"/>
            <p14:sldId id="375"/>
            <p14:sldId id="376"/>
            <p14:sldId id="378"/>
            <p14:sldId id="379"/>
            <p14:sldId id="380"/>
            <p14:sldId id="384"/>
            <p14:sldId id="381"/>
            <p14:sldId id="385"/>
            <p14:sldId id="386"/>
            <p14:sldId id="382"/>
            <p14:sldId id="387"/>
          </p14:sldIdLst>
        </p14:section>
        <p14:section name="파이썬 함수" id="{36792CCE-3763-4F33-9EE4-71BC2503E082}">
          <p14:sldIdLst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CD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9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456" y="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E4DC-C2C2-4CCB-97A1-68137308A20F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11D3-9DC4-4095-BEE8-5C98E0FFA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A937-BF51-4322-A6CA-DEB538E7E086}" type="datetime1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CAEAC4-C6B5-5C1D-B443-C716D040973D}"/>
              </a:ext>
            </a:extLst>
          </p:cNvPr>
          <p:cNvSpPr txBox="1">
            <a:spLocks/>
          </p:cNvSpPr>
          <p:nvPr userDrawn="1"/>
        </p:nvSpPr>
        <p:spPr>
          <a:xfrm>
            <a:off x="8348255" y="636640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dirty="0"/>
              <a:t>9. </a:t>
            </a:r>
            <a:r>
              <a:rPr lang="ko-KR" altLang="en-US" dirty="0"/>
              <a:t>함수 응용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알고리즘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순서도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ko-KR" altLang="en-US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18A566-094A-5B77-BC23-9510F4A740C4}"/>
              </a:ext>
            </a:extLst>
          </p:cNvPr>
          <p:cNvGrpSpPr/>
          <p:nvPr/>
        </p:nvGrpSpPr>
        <p:grpSpPr>
          <a:xfrm>
            <a:off x="990751" y="2989352"/>
            <a:ext cx="6825577" cy="2920609"/>
            <a:chOff x="373943" y="2775992"/>
            <a:chExt cx="6825577" cy="29206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4FD271-123C-E7E4-BEF3-B5B284CDEA01}"/>
                </a:ext>
              </a:extLst>
            </p:cNvPr>
            <p:cNvSpPr/>
            <p:nvPr/>
          </p:nvSpPr>
          <p:spPr>
            <a:xfrm>
              <a:off x="373943" y="3428016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세 숫자를 입력 받는다</a:t>
              </a:r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E5F1EA43-9383-4A6F-778A-191D28C67EDE}"/>
                </a:ext>
              </a:extLst>
            </p:cNvPr>
            <p:cNvSpPr/>
            <p:nvPr/>
          </p:nvSpPr>
          <p:spPr>
            <a:xfrm>
              <a:off x="762488" y="277599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3A55B6-CBB3-03F3-E5A9-A923FFA977AE}"/>
                </a:ext>
              </a:extLst>
            </p:cNvPr>
            <p:cNvCxnSpPr>
              <a:cxnSpLocks/>
              <a:stCxn id="7" idx="2"/>
              <a:endCxn id="5" idx="0"/>
            </p:cNvCxnSpPr>
            <p:nvPr/>
          </p:nvCxnSpPr>
          <p:spPr>
            <a:xfrm>
              <a:off x="1608268" y="3085698"/>
              <a:ext cx="0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7C947845-AA9B-D005-C167-891C7374231F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1608268" y="3738658"/>
              <a:ext cx="1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4A33A6-5CF1-D0A6-F431-ADE1FEF0C838}"/>
                </a:ext>
              </a:extLst>
            </p:cNvPr>
            <p:cNvSpPr/>
            <p:nvPr/>
          </p:nvSpPr>
          <p:spPr>
            <a:xfrm>
              <a:off x="373947" y="4080976"/>
              <a:ext cx="2468643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세숫자더하기함수</a:t>
              </a:r>
              <a:r>
                <a:rPr lang="ko-KR" altLang="en-US" sz="1600" dirty="0">
                  <a:solidFill>
                    <a:schemeClr val="tx1"/>
                  </a:solidFill>
                </a:rPr>
                <a:t> 호출</a:t>
              </a:r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99720985-1DC2-1AAB-E8ED-88E1966DEFD7}"/>
                </a:ext>
              </a:extLst>
            </p:cNvPr>
            <p:cNvSpPr/>
            <p:nvPr/>
          </p:nvSpPr>
          <p:spPr>
            <a:xfrm>
              <a:off x="762488" y="5386895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D9AA136-6682-AD96-F65B-25B4FCC14FB6}"/>
                </a:ext>
              </a:extLst>
            </p:cNvPr>
            <p:cNvCxnSpPr>
              <a:cxnSpLocks/>
              <a:stCxn id="17" idx="2"/>
              <a:endCxn id="12" idx="0"/>
            </p:cNvCxnSpPr>
            <p:nvPr/>
          </p:nvCxnSpPr>
          <p:spPr>
            <a:xfrm>
              <a:off x="1608268" y="5044578"/>
              <a:ext cx="0" cy="34231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512C690-0BEF-F5FE-5568-79B9F403487C}"/>
                </a:ext>
              </a:extLst>
            </p:cNvPr>
            <p:cNvGrpSpPr/>
            <p:nvPr/>
          </p:nvGrpSpPr>
          <p:grpSpPr>
            <a:xfrm>
              <a:off x="3924300" y="3358297"/>
              <a:ext cx="3275220" cy="1755643"/>
              <a:chOff x="3924300" y="3358297"/>
              <a:chExt cx="3275220" cy="175564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E4B28-854B-26CB-3014-C823E14BE41F}"/>
                  </a:ext>
                </a:extLst>
              </p:cNvPr>
              <p:cNvSpPr/>
              <p:nvPr/>
            </p:nvSpPr>
            <p:spPr>
              <a:xfrm>
                <a:off x="3924300" y="3358298"/>
                <a:ext cx="3223596" cy="175564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A393B82-5680-8497-5B65-D53703C8099F}"/>
                  </a:ext>
                </a:extLst>
              </p:cNvPr>
              <p:cNvSpPr/>
              <p:nvPr/>
            </p:nvSpPr>
            <p:spPr>
              <a:xfrm>
                <a:off x="4086480" y="3989513"/>
                <a:ext cx="2947537" cy="4932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결과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= num1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num2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num3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2C1A4F-2325-5360-B945-F1AF8E275E5A}"/>
                  </a:ext>
                </a:extLst>
              </p:cNvPr>
              <p:cNvSpPr txBox="1"/>
              <p:nvPr/>
            </p:nvSpPr>
            <p:spPr>
              <a:xfrm>
                <a:off x="5168194" y="3358297"/>
                <a:ext cx="2031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/>
                  <a:t>세숫자더하기함수</a:t>
                </a:r>
                <a:endParaRPr lang="ko-KR" altLang="en-US" dirty="0"/>
              </a:p>
            </p:txBody>
          </p:sp>
        </p:grp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8BD408F-B8C0-D1EC-C89A-7E2DAE728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2159" y="3358297"/>
              <a:ext cx="1081703" cy="722679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2B82A9A-42D8-E704-0E18-6E330DE166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2590" y="4391618"/>
              <a:ext cx="1091272" cy="722322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494A478-7C92-EDF7-954D-30DF3A9ED622}"/>
                </a:ext>
              </a:extLst>
            </p:cNvPr>
            <p:cNvSpPr/>
            <p:nvPr/>
          </p:nvSpPr>
          <p:spPr>
            <a:xfrm>
              <a:off x="373943" y="4733936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결과 출력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57D8590-4676-D83B-08C9-D98FB84932E9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608268" y="4391618"/>
              <a:ext cx="1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5150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코드블록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09A9A-7996-8731-570E-64A969B7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21023" r="42917" b="50000"/>
          <a:stretch/>
        </p:blipFill>
        <p:spPr>
          <a:xfrm>
            <a:off x="1114055" y="2905789"/>
            <a:ext cx="6933936" cy="31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28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함수의 이름은 어떻게 정할까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marL="914400" lvl="2" indent="0">
                  <a:buNone/>
                </a:pP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것을 입력 받을 것 인가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EF8B138-3CCA-E76C-F2FE-1F5E0CB4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70" t="10541" r="47568" b="82392"/>
          <a:stretch/>
        </p:blipFill>
        <p:spPr>
          <a:xfrm>
            <a:off x="1519880" y="3323722"/>
            <a:ext cx="1989439" cy="982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BCBB55-BCD2-582B-FD4A-192A52644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41" t="3063" r="35540" b="52002"/>
          <a:stretch/>
        </p:blipFill>
        <p:spPr>
          <a:xfrm>
            <a:off x="1519880" y="4701345"/>
            <a:ext cx="2644346" cy="20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일을 할 것인가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것을 출력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결과</a:t>
                </a:r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</a:rPr>
                  <a:t>할 것인가</a:t>
                </a:r>
                <a:r>
                  <a:rPr lang="en-US" altLang="ko-KR" dirty="0">
                    <a:latin typeface="+mn-ea"/>
                  </a:rPr>
                  <a:t>?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B6D6D7E-6552-8F90-85AE-EDC5EDDE7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14" t="62558" r="43716" b="32311"/>
          <a:stretch/>
        </p:blipFill>
        <p:spPr>
          <a:xfrm>
            <a:off x="1513703" y="3323967"/>
            <a:ext cx="1779370" cy="4448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086EF0-A60A-41C0-6835-93A4E8F17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45" t="37711" r="38378" b="56377"/>
          <a:stretch/>
        </p:blipFill>
        <p:spPr>
          <a:xfrm>
            <a:off x="1507653" y="4397540"/>
            <a:ext cx="3410308" cy="5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endParaRPr lang="en-US" altLang="ko-KR" spc="-150" dirty="0">
                  <a:latin typeface="+mn-ea"/>
                </a:endParaRP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완성된 판별식함수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BE21936-FC68-AA5B-BB29-72DA01D3E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3" t="33347" r="38250" b="55995"/>
          <a:stretch/>
        </p:blipFill>
        <p:spPr>
          <a:xfrm>
            <a:off x="1264920" y="3352800"/>
            <a:ext cx="3306604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8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2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각 항의 상수를 입력 받는다</a:t>
                </a:r>
                <a:r>
                  <a:rPr lang="en-US" altLang="ko-KR" dirty="0">
                    <a:latin typeface="+mn-ea"/>
                  </a:rPr>
                  <a:t>. 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3157203-906D-C463-DB92-10112FFC1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0" t="22022" r="66667" b="58660"/>
          <a:stretch/>
        </p:blipFill>
        <p:spPr>
          <a:xfrm>
            <a:off x="822960" y="2987039"/>
            <a:ext cx="3749040" cy="27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3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판별식함수를 판별식 계산하기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999BF3F-8926-682D-296B-86256C37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3" t="32514" r="37750" b="55329"/>
          <a:stretch/>
        </p:blipFill>
        <p:spPr>
          <a:xfrm>
            <a:off x="784859" y="2948940"/>
            <a:ext cx="5745271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4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판별식 결과에 따라서 서로 다른 근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해</a:t>
                </a:r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</a:rPr>
                  <a:t>를 출력한다</a:t>
                </a:r>
                <a:r>
                  <a:rPr lang="en-US" altLang="ko-KR" dirty="0">
                    <a:latin typeface="+mn-ea"/>
                  </a:rPr>
                  <a:t>. 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A8EF5E1-BC71-3282-AEF0-4FD419E2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1" t="52165" r="47666" b="11030"/>
          <a:stretch/>
        </p:blipFill>
        <p:spPr>
          <a:xfrm>
            <a:off x="800100" y="2948940"/>
            <a:ext cx="4175760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+mn-ea"/>
                  </a:rPr>
                  <a:t>코드블록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5217249-277D-4DEF-7056-8000EA4E9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9" t="9086" r="42094" b="30556"/>
          <a:stretch/>
        </p:blipFill>
        <p:spPr>
          <a:xfrm>
            <a:off x="762784" y="2912281"/>
            <a:ext cx="4792195" cy="34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스크래치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+mn-ea"/>
                  </a:rPr>
                  <a:t>알고리즘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4E0497-8E14-53CD-61DF-6B52BAA359D9}"/>
              </a:ext>
            </a:extLst>
          </p:cNvPr>
          <p:cNvGrpSpPr/>
          <p:nvPr/>
        </p:nvGrpSpPr>
        <p:grpSpPr>
          <a:xfrm>
            <a:off x="96046" y="2622717"/>
            <a:ext cx="8958811" cy="4177635"/>
            <a:chOff x="57946" y="2622717"/>
            <a:chExt cx="8958811" cy="417763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9B860C-AD8F-F7AF-3B36-83544A206C73}"/>
                </a:ext>
              </a:extLst>
            </p:cNvPr>
            <p:cNvSpPr/>
            <p:nvPr/>
          </p:nvSpPr>
          <p:spPr>
            <a:xfrm>
              <a:off x="57949" y="3456944"/>
              <a:ext cx="2468650" cy="5295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각항 계수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(a, b, c)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ko-KR" altLang="en-US" sz="1600" dirty="0">
                  <a:solidFill>
                    <a:schemeClr val="tx1"/>
                  </a:solidFill>
                </a:rPr>
                <a:t>입력 받는다</a:t>
              </a:r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94986ADD-7A6D-4A78-082C-7042A6FB9545}"/>
                </a:ext>
              </a:extLst>
            </p:cNvPr>
            <p:cNvSpPr/>
            <p:nvPr/>
          </p:nvSpPr>
          <p:spPr>
            <a:xfrm>
              <a:off x="446494" y="291436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BBC160E-73DF-ECF4-1A22-A01F34A3C10B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1292274" y="3224068"/>
              <a:ext cx="0" cy="23287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89B6C45-88D8-6CA6-1EC0-1E48E4101E6E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1292274" y="3986470"/>
              <a:ext cx="1" cy="23287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D850EA-2A93-02D8-B15D-42F72FFE5D1C}"/>
                </a:ext>
              </a:extLst>
            </p:cNvPr>
            <p:cNvSpPr/>
            <p:nvPr/>
          </p:nvSpPr>
          <p:spPr>
            <a:xfrm>
              <a:off x="57953" y="4219346"/>
              <a:ext cx="2468643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판별식 함수 호출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4768ACB4-495D-B456-ED77-AB666F880E7A}"/>
                </a:ext>
              </a:extLst>
            </p:cNvPr>
            <p:cNvSpPr/>
            <p:nvPr/>
          </p:nvSpPr>
          <p:spPr>
            <a:xfrm>
              <a:off x="446494" y="6490646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1601AED-A5C3-071A-867B-8DB5B54BD989}"/>
                </a:ext>
              </a:extLst>
            </p:cNvPr>
            <p:cNvGrpSpPr/>
            <p:nvPr/>
          </p:nvGrpSpPr>
          <p:grpSpPr>
            <a:xfrm>
              <a:off x="2930215" y="2623782"/>
              <a:ext cx="3223596" cy="919061"/>
              <a:chOff x="3924300" y="3350304"/>
              <a:chExt cx="3223596" cy="91906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4E95CCB-471B-769F-438D-E7FA3F5FAFCB}"/>
                  </a:ext>
                </a:extLst>
              </p:cNvPr>
              <p:cNvSpPr/>
              <p:nvPr/>
            </p:nvSpPr>
            <p:spPr>
              <a:xfrm>
                <a:off x="3924300" y="3358298"/>
                <a:ext cx="3223596" cy="9110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81D0BADC-EDCA-4EBC-F121-2DFACDBF0B6E}"/>
                      </a:ext>
                    </a:extLst>
                  </p:cNvPr>
                  <p:cNvSpPr/>
                  <p:nvPr/>
                </p:nvSpPr>
                <p:spPr>
                  <a:xfrm>
                    <a:off x="4067355" y="3708529"/>
                    <a:ext cx="2947537" cy="49321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600" dirty="0">
                        <a:solidFill>
                          <a:schemeClr val="tx1"/>
                        </a:solidFill>
                      </a:rPr>
                      <a:t>판별식 </a:t>
                    </a:r>
                    <a:r>
                      <a:rPr lang="en-US" altLang="ko-KR" sz="1600" dirty="0">
                        <a:solidFill>
                          <a:schemeClr val="tx1"/>
                        </a:solidFill>
                      </a:rPr>
                      <a:t>=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</m:oMath>
                    </a14:m>
                    <a:endParaRPr lang="ko-KR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81D0BADC-EDCA-4EBC-F121-2DFACDBF0B6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355" y="3708529"/>
                    <a:ext cx="2947537" cy="4932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8537A1-01EB-9DA1-E969-9441F713AEA5}"/>
                  </a:ext>
                </a:extLst>
              </p:cNvPr>
              <p:cNvSpPr txBox="1"/>
              <p:nvPr/>
            </p:nvSpPr>
            <p:spPr>
              <a:xfrm>
                <a:off x="5809067" y="3350304"/>
                <a:ext cx="1338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/>
                  <a:t>판별식함수</a:t>
                </a:r>
                <a:endParaRPr lang="ko-KR" altLang="en-US" dirty="0"/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D563E09-2866-3B8D-9707-E2C116E1C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6596" y="2622717"/>
              <a:ext cx="410327" cy="1596629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B4FF47B-F5CA-15B9-0A38-2304450F8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1007" y="3535729"/>
              <a:ext cx="409208" cy="994259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3B83221-62A4-C10B-B812-27D107FBD021}"/>
                </a:ext>
              </a:extLst>
            </p:cNvPr>
            <p:cNvCxnSpPr>
              <a:cxnSpLocks/>
              <a:stCxn id="10" idx="2"/>
              <a:endCxn id="26" idx="0"/>
            </p:cNvCxnSpPr>
            <p:nvPr/>
          </p:nvCxnSpPr>
          <p:spPr>
            <a:xfrm flipH="1">
              <a:off x="1292273" y="4529988"/>
              <a:ext cx="2" cy="24073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23BFBC1-D282-9535-F642-2F9B10960814}"/>
                </a:ext>
              </a:extLst>
            </p:cNvPr>
            <p:cNvGrpSpPr/>
            <p:nvPr/>
          </p:nvGrpSpPr>
          <p:grpSpPr>
            <a:xfrm>
              <a:off x="202613" y="4770721"/>
              <a:ext cx="2179320" cy="582278"/>
              <a:chOff x="-2628900" y="2871227"/>
              <a:chExt cx="2179320" cy="582278"/>
            </a:xfrm>
          </p:grpSpPr>
          <p:sp>
            <p:nvSpPr>
              <p:cNvPr id="26" name="순서도: 판단 25">
                <a:extLst>
                  <a:ext uri="{FF2B5EF4-FFF2-40B4-BE49-F238E27FC236}">
                    <a16:creationId xmlns:a16="http://schemas.microsoft.com/office/drawing/2014/main" id="{5A9CA3DD-B06B-8AE5-6935-9D29E1E72641}"/>
                  </a:ext>
                </a:extLst>
              </p:cNvPr>
              <p:cNvSpPr/>
              <p:nvPr/>
            </p:nvSpPr>
            <p:spPr>
              <a:xfrm>
                <a:off x="-2628900" y="2871227"/>
                <a:ext cx="2179320" cy="582278"/>
              </a:xfrm>
              <a:prstGeom prst="flowChartDecision">
                <a:avLst/>
              </a:prstGeom>
              <a:solidFill>
                <a:srgbClr val="F7CC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37362B-1D6D-FC99-3D63-578F9ACAF024}"/>
                  </a:ext>
                </a:extLst>
              </p:cNvPr>
              <p:cNvSpPr txBox="1"/>
              <p:nvPr/>
            </p:nvSpPr>
            <p:spPr>
              <a:xfrm>
                <a:off x="-2166976" y="2977700"/>
                <a:ext cx="1255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판별식 </a:t>
                </a:r>
                <a:r>
                  <a:rPr lang="en-US" altLang="ko-KR" dirty="0"/>
                  <a:t>= 0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2B8FBCC-519E-49DD-43C8-940308E94B76}"/>
                    </a:ext>
                  </a:extLst>
                </p:cNvPr>
                <p:cNvSpPr/>
                <p:nvPr/>
              </p:nvSpPr>
              <p:spPr>
                <a:xfrm>
                  <a:off x="57946" y="5593733"/>
                  <a:ext cx="2468650" cy="52952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중근 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a14:m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계산 및 출력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</a:t>
                  </a:r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2B8FBCC-519E-49DD-43C8-940308E94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6" y="5593733"/>
                  <a:ext cx="2468650" cy="5295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C3C45E3-08FC-8452-3E29-2A019C07F78E}"/>
                </a:ext>
              </a:extLst>
            </p:cNvPr>
            <p:cNvGrpSpPr/>
            <p:nvPr/>
          </p:nvGrpSpPr>
          <p:grpSpPr>
            <a:xfrm>
              <a:off x="5082374" y="3862585"/>
              <a:ext cx="2179320" cy="739136"/>
              <a:chOff x="-2628900" y="2792798"/>
              <a:chExt cx="2179320" cy="739136"/>
            </a:xfrm>
          </p:grpSpPr>
          <p:sp>
            <p:nvSpPr>
              <p:cNvPr id="33" name="순서도: 판단 32">
                <a:extLst>
                  <a:ext uri="{FF2B5EF4-FFF2-40B4-BE49-F238E27FC236}">
                    <a16:creationId xmlns:a16="http://schemas.microsoft.com/office/drawing/2014/main" id="{8B7E940D-D982-1D54-B1B9-F4579FA814AC}"/>
                  </a:ext>
                </a:extLst>
              </p:cNvPr>
              <p:cNvSpPr/>
              <p:nvPr/>
            </p:nvSpPr>
            <p:spPr>
              <a:xfrm>
                <a:off x="-2628900" y="2792798"/>
                <a:ext cx="2179320" cy="739136"/>
              </a:xfrm>
              <a:prstGeom prst="flowChartDecision">
                <a:avLst/>
              </a:prstGeom>
              <a:solidFill>
                <a:srgbClr val="F7CC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2F1264-5303-0820-10F5-A5A24A137BB6}"/>
                  </a:ext>
                </a:extLst>
              </p:cNvPr>
              <p:cNvSpPr txBox="1"/>
              <p:nvPr/>
            </p:nvSpPr>
            <p:spPr>
              <a:xfrm>
                <a:off x="-2166976" y="2977700"/>
                <a:ext cx="12554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판별식 </a:t>
                </a:r>
                <a:r>
                  <a:rPr lang="en-US" altLang="ko-KR" dirty="0"/>
                  <a:t>&gt; 0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2C60285-B7C2-A708-092D-A4FCD44FC57F}"/>
                    </a:ext>
                  </a:extLst>
                </p:cNvPr>
                <p:cNvSpPr/>
                <p:nvPr/>
              </p:nvSpPr>
              <p:spPr>
                <a:xfrm>
                  <a:off x="3147855" y="4416935"/>
                  <a:ext cx="2258257" cy="59361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1 =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판</m:t>
                              </m:r>
                              <m:r>
                                <a:rPr lang="ko-KR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별</m:t>
                              </m:r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식</m:t>
                              </m:r>
                            </m:e>
                          </m:rad>
                        </m:num>
                        <m:den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a14:m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계산</a:t>
                  </a:r>
                </a:p>
              </p:txBody>
            </p:sp>
          </mc:Choice>
          <mc:Fallback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2C60285-B7C2-A708-092D-A4FCD44FC5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7855" y="4416935"/>
                  <a:ext cx="2258257" cy="593618"/>
                </a:xfrm>
                <a:prstGeom prst="rect">
                  <a:avLst/>
                </a:prstGeom>
                <a:blipFill>
                  <a:blip r:embed="rId5"/>
                  <a:stretch>
                    <a:fillRect l="-2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F944D23D-1022-ADAF-B2E9-52599E1EF5E9}"/>
                    </a:ext>
                  </a:extLst>
                </p:cNvPr>
                <p:cNvSpPr/>
                <p:nvPr/>
              </p:nvSpPr>
              <p:spPr>
                <a:xfrm>
                  <a:off x="3147855" y="5122372"/>
                  <a:ext cx="2258257" cy="62368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solidFill>
                        <a:schemeClr val="tx1"/>
                      </a:solidFill>
                    </a:rPr>
                    <a:t>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2 = </a:t>
                  </a:r>
                  <a14:m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판</m:t>
                              </m:r>
                              <m:r>
                                <a:rPr lang="ko-KR" alt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별</m:t>
                              </m:r>
                              <m:r>
                                <a:rPr lang="ko-KR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식</m:t>
                              </m:r>
                            </m:e>
                          </m:rad>
                        </m:num>
                        <m:den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a14:m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계산</a:t>
                  </a:r>
                </a:p>
              </p:txBody>
            </p:sp>
          </mc:Choice>
          <mc:Fallback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F944D23D-1022-ADAF-B2E9-52599E1EF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7855" y="5122372"/>
                  <a:ext cx="2258257" cy="623681"/>
                </a:xfrm>
                <a:prstGeom prst="rect">
                  <a:avLst/>
                </a:prstGeom>
                <a:blipFill>
                  <a:blip r:embed="rId6"/>
                  <a:stretch>
                    <a:fillRect l="-2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9897D35-BE16-5CEF-C159-D382DC5E8A05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4276984" y="5010553"/>
              <a:ext cx="0" cy="11181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304BB8-4744-0FBF-5189-C450ABE0A40A}"/>
                </a:ext>
              </a:extLst>
            </p:cNvPr>
            <p:cNvSpPr/>
            <p:nvPr/>
          </p:nvSpPr>
          <p:spPr>
            <a:xfrm>
              <a:off x="3536354" y="5882865"/>
              <a:ext cx="1481258" cy="3854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해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해</a:t>
              </a:r>
              <a:r>
                <a:rPr lang="en-US" altLang="ko-KR" sz="1600" dirty="0">
                  <a:solidFill>
                    <a:schemeClr val="tx1"/>
                  </a:solidFill>
                </a:rPr>
                <a:t>2 </a:t>
              </a:r>
              <a:r>
                <a:rPr lang="ko-KR" altLang="en-US" sz="1600" dirty="0">
                  <a:solidFill>
                    <a:schemeClr val="tx1"/>
                  </a:solidFill>
                </a:rPr>
                <a:t>출력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287C947-FDF4-043B-EB71-76EB6FD9FA70}"/>
                </a:ext>
              </a:extLst>
            </p:cNvPr>
            <p:cNvSpPr/>
            <p:nvPr/>
          </p:nvSpPr>
          <p:spPr>
            <a:xfrm>
              <a:off x="6330113" y="4770721"/>
              <a:ext cx="2686644" cy="7195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실수해가 존재하지 않는다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.” </a:t>
              </a:r>
              <a:r>
                <a:rPr lang="ko-KR" altLang="en-US" sz="1600" dirty="0">
                  <a:solidFill>
                    <a:schemeClr val="tx1"/>
                  </a:solidFill>
                </a:rPr>
                <a:t>출력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9B4B37AD-1FBC-C2B9-9F9F-2DB0ED656616}"/>
                </a:ext>
              </a:extLst>
            </p:cNvPr>
            <p:cNvCxnSpPr>
              <a:cxnSpLocks/>
              <a:stCxn id="26" idx="3"/>
              <a:endCxn id="33" idx="0"/>
            </p:cNvCxnSpPr>
            <p:nvPr/>
          </p:nvCxnSpPr>
          <p:spPr>
            <a:xfrm flipV="1">
              <a:off x="2381933" y="3862585"/>
              <a:ext cx="3790101" cy="1199275"/>
            </a:xfrm>
            <a:prstGeom prst="bentConnector4">
              <a:avLst>
                <a:gd name="adj1" fmla="val 14917"/>
                <a:gd name="adj2" fmla="val 108896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64961DF4-C65D-4229-3697-1EE4F32ADF02}"/>
                </a:ext>
              </a:extLst>
            </p:cNvPr>
            <p:cNvCxnSpPr>
              <a:cxnSpLocks/>
              <a:stCxn id="33" idx="3"/>
              <a:endCxn id="52" idx="0"/>
            </p:cNvCxnSpPr>
            <p:nvPr/>
          </p:nvCxnSpPr>
          <p:spPr>
            <a:xfrm>
              <a:off x="7261694" y="4232153"/>
              <a:ext cx="411741" cy="538568"/>
            </a:xfrm>
            <a:prstGeom prst="bentConnector2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04F3FF0-03D5-FACE-0E9F-B7F219BDB132}"/>
                </a:ext>
              </a:extLst>
            </p:cNvPr>
            <p:cNvCxnSpPr>
              <a:cxnSpLocks/>
              <a:stCxn id="33" idx="1"/>
              <a:endCxn id="35" idx="0"/>
            </p:cNvCxnSpPr>
            <p:nvPr/>
          </p:nvCxnSpPr>
          <p:spPr>
            <a:xfrm rot="10800000" flipV="1">
              <a:off x="4276984" y="4232153"/>
              <a:ext cx="805390" cy="184782"/>
            </a:xfrm>
            <a:prstGeom prst="bentConnector2">
              <a:avLst/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5624B57-8452-96F2-321F-0A621A25B7F1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 flipH="1">
              <a:off x="4276983" y="5746053"/>
              <a:ext cx="1" cy="1368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B94E751-8AAD-B0AA-AD94-42FF92BF9FE9}"/>
                </a:ext>
              </a:extLst>
            </p:cNvPr>
            <p:cNvCxnSpPr>
              <a:cxnSpLocks/>
              <a:stCxn id="30" idx="2"/>
              <a:endCxn id="11" idx="0"/>
            </p:cNvCxnSpPr>
            <p:nvPr/>
          </p:nvCxnSpPr>
          <p:spPr>
            <a:xfrm>
              <a:off x="1292271" y="6123259"/>
              <a:ext cx="3" cy="36738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4C36DD41-6FD0-AA3B-63AE-0ACD7EEDFC5A}"/>
                </a:ext>
              </a:extLst>
            </p:cNvPr>
            <p:cNvCxnSpPr>
              <a:cxnSpLocks/>
              <a:stCxn id="40" idx="2"/>
              <a:endCxn id="11" idx="0"/>
            </p:cNvCxnSpPr>
            <p:nvPr/>
          </p:nvCxnSpPr>
          <p:spPr>
            <a:xfrm rot="5400000">
              <a:off x="2673453" y="4887115"/>
              <a:ext cx="222353" cy="298470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03CC594E-9579-F565-2B11-AC10EDF4A960}"/>
                </a:ext>
              </a:extLst>
            </p:cNvPr>
            <p:cNvCxnSpPr>
              <a:cxnSpLocks/>
              <a:stCxn id="52" idx="2"/>
              <a:endCxn id="11" idx="0"/>
            </p:cNvCxnSpPr>
            <p:nvPr/>
          </p:nvCxnSpPr>
          <p:spPr>
            <a:xfrm rot="5400000">
              <a:off x="3982690" y="2799900"/>
              <a:ext cx="1000331" cy="6381161"/>
            </a:xfrm>
            <a:prstGeom prst="bentConnector3">
              <a:avLst>
                <a:gd name="adj1" fmla="val 88849"/>
              </a:avLst>
            </a:prstGeom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034E32EC-683B-8E03-E3BF-E057FC5ADEE9}"/>
                </a:ext>
              </a:extLst>
            </p:cNvPr>
            <p:cNvCxnSpPr>
              <a:cxnSpLocks/>
              <a:stCxn id="26" idx="2"/>
              <a:endCxn id="30" idx="0"/>
            </p:cNvCxnSpPr>
            <p:nvPr/>
          </p:nvCxnSpPr>
          <p:spPr>
            <a:xfrm flipH="1">
              <a:off x="1292271" y="5352999"/>
              <a:ext cx="2" cy="24073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88C81C3-B961-F68F-EDBC-26F3B0513B53}"/>
                </a:ext>
              </a:extLst>
            </p:cNvPr>
            <p:cNvSpPr txBox="1"/>
            <p:nvPr/>
          </p:nvSpPr>
          <p:spPr>
            <a:xfrm>
              <a:off x="1299987" y="5319478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예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269DD94-B0A7-79E5-B33C-74E970FA32A5}"/>
                </a:ext>
              </a:extLst>
            </p:cNvPr>
            <p:cNvSpPr txBox="1"/>
            <p:nvPr/>
          </p:nvSpPr>
          <p:spPr>
            <a:xfrm>
              <a:off x="2311192" y="477532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아니요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3B7A1F-8ADE-41C6-A8EC-4F6EA2E8B4A2}"/>
                </a:ext>
              </a:extLst>
            </p:cNvPr>
            <p:cNvSpPr txBox="1"/>
            <p:nvPr/>
          </p:nvSpPr>
          <p:spPr>
            <a:xfrm>
              <a:off x="4355443" y="396808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예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DFD8D72-9E84-A5F6-5DBE-384D68222C5A}"/>
                </a:ext>
              </a:extLst>
            </p:cNvPr>
            <p:cNvSpPr txBox="1"/>
            <p:nvPr/>
          </p:nvSpPr>
          <p:spPr>
            <a:xfrm>
              <a:off x="7127973" y="393540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아니요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93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사용자 정의 함수란 무엇인가</a:t>
            </a:r>
            <a:r>
              <a:rPr lang="en-US" altLang="ko-KR" sz="32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 사용자 정의함수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파이썬 사용자 정의함수</a:t>
            </a:r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함수 </a:t>
            </a:r>
            <a:r>
              <a:rPr lang="ko-KR" altLang="en-US" dirty="0" err="1">
                <a:latin typeface="+mn-ea"/>
              </a:rPr>
              <a:t>정의시</a:t>
            </a:r>
            <a:r>
              <a:rPr lang="ko-KR" altLang="en-US" dirty="0">
                <a:latin typeface="+mn-ea"/>
              </a:rPr>
              <a:t> 주의사항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함수이름과 매개 변수 이름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변수 이름 짓기와 동일한 조건을 따른다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</a:rPr>
              <a:t>매개변수의 수와 각 매개 변수의 역할은 함수를 정의하는 사용자가 정한다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</a:rPr>
              <a:t>함수의 헤더의 끝에 콜론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: 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을 작성하고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함수 본문에 사용되는 명령문은 탭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(tab)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을 이용하여 들여 쓴다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676F6-87CD-51D7-DF52-CBDC3859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6" y="1728330"/>
            <a:ext cx="5916686" cy="9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B83345A-D348-37C8-0A1E-EE0DDAB9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245" y="2924894"/>
            <a:ext cx="4118076" cy="786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491D71-2BAD-A3CF-9FFE-E774E939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2934982"/>
            <a:ext cx="4118078" cy="13297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매개 변수와 인자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매개변수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자리</a:t>
            </a:r>
            <a:r>
              <a:rPr lang="en-US" altLang="ko-KR" dirty="0">
                <a:latin typeface="+mn-ea"/>
              </a:rPr>
              <a:t>): </a:t>
            </a:r>
            <a:r>
              <a:rPr lang="ko-KR" altLang="en-US" dirty="0">
                <a:latin typeface="+mn-ea"/>
              </a:rPr>
              <a:t>함수의 본문에서만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사용되는 변수로 인자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값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함수로 전달하는 역할</a:t>
            </a:r>
            <a:endParaRPr lang="en-US" altLang="ko-KR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FD545-C0D0-F113-2161-73DD5365CB28}"/>
              </a:ext>
            </a:extLst>
          </p:cNvPr>
          <p:cNvSpPr txBox="1"/>
          <p:nvPr/>
        </p:nvSpPr>
        <p:spPr>
          <a:xfrm>
            <a:off x="2676642" y="38824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32FF"/>
                </a:solidFill>
              </a:rPr>
              <a:t>매개변수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E4724F-42C1-1490-3AF2-18C5B7EE9B09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6197916" y="3429000"/>
            <a:ext cx="361397" cy="970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B0A67B-EDD7-2F27-273A-5FD800958280}"/>
              </a:ext>
            </a:extLst>
          </p:cNvPr>
          <p:cNvSpPr txBox="1"/>
          <p:nvPr/>
        </p:nvSpPr>
        <p:spPr>
          <a:xfrm>
            <a:off x="6236147" y="439970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432FF"/>
                </a:solidFill>
              </a:rPr>
              <a:t>인자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0D9F6B-5BDC-9882-D758-7AB7D040FA8D}"/>
              </a:ext>
            </a:extLst>
          </p:cNvPr>
          <p:cNvSpPr txBox="1"/>
          <p:nvPr/>
        </p:nvSpPr>
        <p:spPr>
          <a:xfrm>
            <a:off x="1569444" y="2356722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함수 선언할 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5EDC42-F28A-DCA9-F534-8C3D28EAAA2F}"/>
              </a:ext>
            </a:extLst>
          </p:cNvPr>
          <p:cNvSpPr txBox="1"/>
          <p:nvPr/>
        </p:nvSpPr>
        <p:spPr>
          <a:xfrm>
            <a:off x="5409926" y="2409929"/>
            <a:ext cx="169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함수 사용할 때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B673D8-F155-2C2D-C8D2-F5934768CBE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164080" y="3429000"/>
            <a:ext cx="1066560" cy="4534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C628EFF-F0C4-E63E-4A88-C04FF7EC0E68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537460" y="3415382"/>
            <a:ext cx="693180" cy="467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5DC015-54D0-CFB8-884C-7BBEFAD9BE3E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42260" y="3415382"/>
            <a:ext cx="388380" cy="467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916252A-4F82-31CA-59CC-4420F934B4B4}"/>
              </a:ext>
            </a:extLst>
          </p:cNvPr>
          <p:cNvCxnSpPr>
            <a:cxnSpLocks/>
          </p:cNvCxnSpPr>
          <p:nvPr/>
        </p:nvCxnSpPr>
        <p:spPr>
          <a:xfrm flipV="1">
            <a:off x="6563676" y="3453702"/>
            <a:ext cx="0" cy="970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6C6438F-373E-B295-B736-4716A7F75F41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559313" y="3429000"/>
            <a:ext cx="323166" cy="970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3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함수의 반환 값과 함수호출 표현식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return </a:t>
            </a:r>
            <a:r>
              <a:rPr lang="ko-KR" altLang="en-US" dirty="0">
                <a:latin typeface="+mn-ea"/>
              </a:rPr>
              <a:t>명령문의 위치</a:t>
            </a:r>
            <a:r>
              <a:rPr lang="en-US" altLang="ko-KR" dirty="0">
                <a:latin typeface="+mn-ea"/>
              </a:rPr>
              <a:t>: return </a:t>
            </a:r>
            <a:r>
              <a:rPr lang="ko-KR" altLang="en-US" dirty="0">
                <a:latin typeface="+mn-ea"/>
              </a:rPr>
              <a:t>명령문은 각 함수에서 끝에서 한번만 실행된다</a:t>
            </a:r>
            <a:r>
              <a:rPr lang="en-US" altLang="ko-KR" dirty="0">
                <a:latin typeface="+mn-ea"/>
              </a:rPr>
              <a:t>. 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4ECB7-A2F5-43D7-E971-918D2C63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137410"/>
            <a:ext cx="3035122" cy="21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9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+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336E-265B-05C6-EAD4-B068415C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3302820"/>
            <a:ext cx="3810000" cy="727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E26073-1FF9-8A92-F011-6914F228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1" y="4330065"/>
            <a:ext cx="3809999" cy="7276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7B1E27-D838-D6A2-4E6E-DA536008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80" y="5401323"/>
            <a:ext cx="3809999" cy="7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9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완성된 사용 정의함수</a:t>
            </a:r>
            <a:r>
              <a:rPr lang="en-US" altLang="ko-KR" dirty="0">
                <a:latin typeface="+mn-ea"/>
              </a:rPr>
              <a:t>(add3num)</a:t>
            </a:r>
          </a:p>
          <a:p>
            <a:pPr lvl="2"/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6F03-F1BA-8804-69FB-5B54938B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3314700"/>
            <a:ext cx="4572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91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사용하기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세숫자를 입력으로 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사용자 정의함수 사용하기 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315453-833A-CA55-DDC4-6F17BF6D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3253940"/>
            <a:ext cx="6013653" cy="1127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03A0A2-D524-E876-4199-01C62251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766064"/>
            <a:ext cx="6013653" cy="6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8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소스코드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09E08-990E-5797-9C92-67EF7744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937044"/>
            <a:ext cx="6324822" cy="26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함수의 이름은 어떻게 정할까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marL="914400" lvl="2" indent="0">
                  <a:buNone/>
                </a:pPr>
                <a:br>
                  <a:rPr lang="en-US" altLang="ko-KR" sz="1800" dirty="0">
                    <a:latin typeface="+mn-ea"/>
                  </a:rPr>
                </a:br>
                <a:endParaRPr lang="en-US" altLang="ko-KR" sz="1800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것을 입력 받을 것 인가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24C8609-7403-2E6C-FDAB-07A29159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303024"/>
            <a:ext cx="6013646" cy="666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16D3C1-EA12-AC82-C020-670EDD7C3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471737"/>
            <a:ext cx="6013653" cy="6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58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일을 할 것인가</a:t>
                </a:r>
                <a:r>
                  <a:rPr lang="en-US" altLang="ko-KR" dirty="0">
                    <a:latin typeface="+mn-ea"/>
                  </a:rPr>
                  <a:t>?</a:t>
                </a: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어떤 것을 출력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결과</a:t>
                </a:r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</a:rPr>
                  <a:t>할 것인가</a:t>
                </a:r>
                <a:r>
                  <a:rPr lang="en-US" altLang="ko-KR" dirty="0">
                    <a:latin typeface="+mn-ea"/>
                  </a:rPr>
                  <a:t>?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251866F-0039-99A6-AB7B-63307AAE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3313899"/>
            <a:ext cx="6013646" cy="666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4BEA67-5757-168C-C6E3-324C57E33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20" y="4453644"/>
            <a:ext cx="6013646" cy="6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33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endParaRPr lang="en-US" altLang="ko-KR" spc="-150" dirty="0">
                  <a:latin typeface="+mn-ea"/>
                </a:endParaRPr>
              </a:p>
              <a:p>
                <a:pPr lvl="1"/>
                <a:r>
                  <a:rPr lang="en-US" altLang="ko-KR" dirty="0">
                    <a:latin typeface="+mn-ea"/>
                  </a:rPr>
                  <a:t>1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 </a:t>
                </a:r>
                <a:r>
                  <a:rPr lang="ko-KR" altLang="en-US" dirty="0">
                    <a:latin typeface="+mn-ea"/>
                  </a:rPr>
                  <a:t>판별식을 계산하는 함수 만들기</a:t>
                </a:r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완성된 판별식함수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2DF5889E-CF4D-F9C3-6A37-C9C8D20C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3310890"/>
            <a:ext cx="6013646" cy="11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사용자 정의함수란 무엇인가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함수란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?</a:t>
                </a:r>
              </a:p>
              <a:p>
                <a:pPr lvl="1"/>
                <a:r>
                  <a:rPr lang="ko-KR" altLang="en-US" dirty="0">
                    <a:latin typeface="+mn-ea"/>
                  </a:rPr>
                  <a:t>입력을 받아서 특정 작업을 수행하여 그 결과를 반환하는 시스템</a:t>
                </a:r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r>
                  <a:rPr lang="ko-KR" altLang="en-US" dirty="0">
                    <a:latin typeface="+mn-ea"/>
                  </a:rPr>
                  <a:t>예시</a:t>
                </a:r>
                <a:r>
                  <a:rPr lang="en-US" altLang="ko-KR" dirty="0">
                    <a:latin typeface="+mn-ea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+mn-ea"/>
                      </a:rPr>
                      <m:t>𝑦</m:t>
                    </m:r>
                    <m:r>
                      <a:rPr lang="en-US" altLang="ko-KR" b="0" i="1" smtClean="0">
                        <a:latin typeface="+mn-ea"/>
                      </a:rPr>
                      <m:t>=3</m:t>
                    </m:r>
                    <m:r>
                      <a:rPr lang="en-US" altLang="ko-KR" b="0" i="1" smtClean="0">
                        <a:latin typeface="+mn-ea"/>
                      </a:rPr>
                      <m:t>𝑥</m:t>
                    </m:r>
                    <m:r>
                      <a:rPr lang="en-US" altLang="ko-KR" b="0" i="1" smtClean="0">
                        <a:latin typeface="+mn-ea"/>
                      </a:rPr>
                      <m:t>+4 </m:t>
                    </m:r>
                    <m:d>
                      <m:dPr>
                        <m:ctrlPr>
                          <a:rPr lang="en-US" altLang="ko-KR" b="0" i="1" smtClean="0">
                            <a:latin typeface="+mn-ea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+mn-ea"/>
                          </a:rPr>
                          <m:t>𝑥</m:t>
                        </m:r>
                        <m:r>
                          <a:rPr lang="en-US" altLang="ko-KR" b="0" i="1" smtClean="0">
                            <a:latin typeface="+mn-ea"/>
                          </a:rPr>
                          <m:t>:</m:t>
                        </m:r>
                        <m:r>
                          <a:rPr lang="ko-KR" altLang="en-US" i="1">
                            <a:latin typeface="+mn-ea"/>
                          </a:rPr>
                          <m:t>입</m:t>
                        </m:r>
                        <m:r>
                          <a:rPr lang="ko-KR" altLang="en-US" i="1" smtClean="0">
                            <a:latin typeface="+mn-ea"/>
                          </a:rPr>
                          <m:t>력</m:t>
                        </m:r>
                        <m:r>
                          <a:rPr lang="en-US" altLang="ko-KR" b="0" i="1" smtClean="0">
                            <a:latin typeface="+mn-ea"/>
                          </a:rPr>
                          <m:t>, </m:t>
                        </m:r>
                        <m:r>
                          <a:rPr lang="en-US" altLang="ko-KR" b="0" i="1" smtClean="0">
                            <a:latin typeface="+mn-ea"/>
                          </a:rPr>
                          <m:t>𝑦</m:t>
                        </m:r>
                        <m:r>
                          <a:rPr lang="en-US" altLang="ko-KR" b="0" i="1" smtClean="0">
                            <a:latin typeface="+mn-ea"/>
                          </a:rPr>
                          <m:t>:</m:t>
                        </m:r>
                        <m:r>
                          <a:rPr lang="ko-KR" altLang="en-US" i="1">
                            <a:latin typeface="+mn-ea"/>
                          </a:rPr>
                          <m:t>출</m:t>
                        </m:r>
                        <m:r>
                          <a:rPr lang="ko-KR" altLang="en-US" i="1" smtClean="0">
                            <a:latin typeface="+mn-ea"/>
                          </a:rPr>
                          <m:t>력</m:t>
                        </m:r>
                        <m:r>
                          <a:rPr lang="en-US" altLang="ko-KR" b="0" i="1" smtClean="0">
                            <a:latin typeface="+mn-ea"/>
                          </a:rPr>
                          <m:t>, </m:t>
                        </m:r>
                        <m:r>
                          <a:rPr lang="ko-KR" altLang="en-US" i="1">
                            <a:latin typeface="+mn-ea"/>
                          </a:rPr>
                          <m:t>입</m:t>
                        </m:r>
                        <m:r>
                          <a:rPr lang="ko-KR" altLang="en-US" i="1" smtClean="0">
                            <a:latin typeface="+mn-ea"/>
                          </a:rPr>
                          <m:t>력</m:t>
                        </m:r>
                        <m:r>
                          <a:rPr lang="ko-KR" altLang="en-US" i="1">
                            <a:latin typeface="+mn-ea"/>
                          </a:rPr>
                          <m:t>이</m:t>
                        </m:r>
                        <m:r>
                          <a:rPr lang="en-US" altLang="ko-KR" b="0" i="1" smtClean="0">
                            <a:latin typeface="+mn-ea"/>
                          </a:rPr>
                          <m:t> 3 </m:t>
                        </m:r>
                        <m:r>
                          <a:rPr lang="ko-KR" altLang="en-US" i="1">
                            <a:latin typeface="+mn-ea"/>
                          </a:rPr>
                          <m:t>일</m:t>
                        </m:r>
                        <m:r>
                          <a:rPr lang="ko-KR" altLang="en-US" i="1" smtClean="0">
                            <a:latin typeface="+mn-ea"/>
                          </a:rPr>
                          <m:t>때</m:t>
                        </m:r>
                        <m:r>
                          <a:rPr lang="en-US" altLang="ko-KR" b="0" i="1" smtClean="0">
                            <a:latin typeface="+mn-ea"/>
                          </a:rPr>
                          <m:t> </m:t>
                        </m:r>
                        <m:r>
                          <a:rPr lang="ko-KR" altLang="en-US" i="1">
                            <a:latin typeface="+mn-ea"/>
                          </a:rPr>
                          <m:t>함</m:t>
                        </m:r>
                        <m:r>
                          <a:rPr lang="ko-KR" altLang="en-US" i="1" smtClean="0">
                            <a:latin typeface="+mn-ea"/>
                          </a:rPr>
                          <m:t>수</m:t>
                        </m:r>
                        <m:r>
                          <a:rPr lang="ko-KR" altLang="en-US" i="1">
                            <a:latin typeface="+mn-ea"/>
                          </a:rPr>
                          <m:t>의</m:t>
                        </m:r>
                        <m:r>
                          <a:rPr lang="en-US" altLang="ko-KR" b="0" i="1" smtClean="0">
                            <a:latin typeface="+mn-ea"/>
                          </a:rPr>
                          <m:t> </m:t>
                        </m:r>
                        <m:r>
                          <a:rPr lang="ko-KR" altLang="en-US" i="1">
                            <a:latin typeface="+mn-ea"/>
                          </a:rPr>
                          <m:t>출</m:t>
                        </m:r>
                        <m:r>
                          <a:rPr lang="ko-KR" altLang="en-US" i="1" smtClean="0">
                            <a:latin typeface="+mn-ea"/>
                          </a:rPr>
                          <m:t>력</m:t>
                        </m:r>
                        <m:r>
                          <a:rPr lang="ko-KR" altLang="en-US" i="1">
                            <a:latin typeface="+mn-ea"/>
                          </a:rPr>
                          <m:t>은</m:t>
                        </m:r>
                        <m:r>
                          <a:rPr lang="en-US" altLang="ko-KR" b="0" i="1" smtClean="0">
                            <a:latin typeface="+mn-ea"/>
                          </a:rPr>
                          <m:t> 7</m:t>
                        </m:r>
                      </m:e>
                    </m:d>
                  </m:oMath>
                </a14:m>
                <a:endParaRPr lang="en-US" altLang="ko-KR" b="0" i="1" dirty="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+mn-ea"/>
                      </a:rPr>
                      <m:t>𝑦</m:t>
                    </m:r>
                    <m:r>
                      <a:rPr lang="en-US" altLang="ko-KR" b="0" i="1" smtClean="0">
                        <a:latin typeface="+mn-ea"/>
                      </a:rPr>
                      <m:t>=3</m:t>
                    </m:r>
                    <m:sSup>
                      <m:sSupPr>
                        <m:ctrlPr>
                          <a:rPr lang="en-US" altLang="ko-KR" b="0" i="1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+mn-ea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+mn-ea"/>
                      </a:rPr>
                      <m:t>+5</m:t>
                    </m:r>
                    <m:r>
                      <a:rPr lang="en-US" altLang="ko-KR" b="0" i="1" smtClean="0">
                        <a:latin typeface="+mn-ea"/>
                      </a:rPr>
                      <m:t>𝑥</m:t>
                    </m:r>
                    <m:r>
                      <a:rPr lang="en-US" altLang="ko-KR" b="0" i="1" smtClean="0">
                        <a:latin typeface="+mn-ea"/>
                      </a:rPr>
                      <m:t>+7 (</m:t>
                    </m:r>
                    <m:r>
                      <a:rPr lang="en-US" altLang="ko-KR" b="0" i="1" smtClean="0">
                        <a:latin typeface="+mn-ea"/>
                      </a:rPr>
                      <m:t>𝑥</m:t>
                    </m:r>
                    <m:r>
                      <a:rPr lang="en-US" altLang="ko-KR" b="0" i="1" smtClean="0">
                        <a:latin typeface="+mn-ea"/>
                      </a:rPr>
                      <m:t>:</m:t>
                    </m:r>
                    <m:r>
                      <a:rPr lang="ko-KR" altLang="en-US" i="1">
                        <a:latin typeface="+mn-ea"/>
                      </a:rPr>
                      <m:t>입</m:t>
                    </m:r>
                    <m:r>
                      <a:rPr lang="ko-KR" altLang="en-US" i="1" smtClean="0">
                        <a:latin typeface="+mn-ea"/>
                      </a:rPr>
                      <m:t>력</m:t>
                    </m:r>
                    <m:r>
                      <a:rPr lang="en-US" altLang="ko-KR" b="0" i="1" smtClean="0">
                        <a:latin typeface="+mn-ea"/>
                      </a:rPr>
                      <m:t>, </m:t>
                    </m:r>
                    <m:r>
                      <a:rPr lang="en-US" altLang="ko-KR" b="0" i="1" smtClean="0">
                        <a:latin typeface="+mn-ea"/>
                      </a:rPr>
                      <m:t>𝑦</m:t>
                    </m:r>
                    <m:r>
                      <a:rPr lang="en-US" altLang="ko-KR" b="0" i="1" smtClean="0">
                        <a:latin typeface="+mn-ea"/>
                      </a:rPr>
                      <m:t>:</m:t>
                    </m:r>
                    <m:r>
                      <a:rPr lang="ko-KR" altLang="en-US" i="1">
                        <a:latin typeface="+mn-ea"/>
                      </a:rPr>
                      <m:t>출</m:t>
                    </m:r>
                    <m:r>
                      <a:rPr lang="ko-KR" altLang="en-US" i="1" smtClean="0">
                        <a:latin typeface="+mn-ea"/>
                      </a:rPr>
                      <m:t>력</m:t>
                    </m:r>
                    <m:r>
                      <a:rPr lang="en-US" altLang="ko-KR" b="0" i="1" smtClean="0">
                        <a:latin typeface="+mn-ea"/>
                      </a:rPr>
                      <m:t>, </m:t>
                    </m:r>
                    <m:r>
                      <a:rPr lang="ko-KR" altLang="en-US" i="1">
                        <a:latin typeface="+mn-ea"/>
                      </a:rPr>
                      <m:t>입</m:t>
                    </m:r>
                    <m:r>
                      <a:rPr lang="ko-KR" altLang="en-US" i="1" smtClean="0">
                        <a:latin typeface="+mn-ea"/>
                      </a:rPr>
                      <m:t>력</m:t>
                    </m:r>
                    <m:r>
                      <a:rPr lang="ko-KR" altLang="en-US" i="1">
                        <a:latin typeface="+mn-ea"/>
                      </a:rPr>
                      <m:t>이</m:t>
                    </m:r>
                    <m:r>
                      <a:rPr lang="en-US" altLang="ko-KR" b="0" i="1" smtClean="0">
                        <a:latin typeface="+mn-ea"/>
                      </a:rPr>
                      <m:t> 2</m:t>
                    </m:r>
                    <m:r>
                      <a:rPr lang="ko-KR" altLang="en-US" i="1">
                        <a:latin typeface="+mn-ea"/>
                      </a:rPr>
                      <m:t>일</m:t>
                    </m:r>
                    <m:r>
                      <a:rPr lang="ko-KR" altLang="en-US" i="1" smtClean="0">
                        <a:latin typeface="+mn-ea"/>
                      </a:rPr>
                      <m:t>때</m:t>
                    </m:r>
                    <m:r>
                      <a:rPr lang="en-US" altLang="ko-KR" b="0" i="1" smtClean="0">
                        <a:latin typeface="+mn-ea"/>
                      </a:rPr>
                      <m:t> </m:t>
                    </m:r>
                    <m:r>
                      <a:rPr lang="ko-KR" altLang="en-US" i="1">
                        <a:latin typeface="+mn-ea"/>
                      </a:rPr>
                      <m:t>함</m:t>
                    </m:r>
                    <m:r>
                      <a:rPr lang="ko-KR" altLang="en-US" i="1" smtClean="0">
                        <a:latin typeface="+mn-ea"/>
                      </a:rPr>
                      <m:t>수</m:t>
                    </m:r>
                    <m:r>
                      <a:rPr lang="ko-KR" altLang="en-US" i="1">
                        <a:latin typeface="+mn-ea"/>
                      </a:rPr>
                      <m:t>의</m:t>
                    </m:r>
                    <m:r>
                      <a:rPr lang="en-US" altLang="ko-KR" b="0" i="1" smtClean="0">
                        <a:latin typeface="+mn-ea"/>
                      </a:rPr>
                      <m:t> </m:t>
                    </m:r>
                    <m:r>
                      <a:rPr lang="ko-KR" altLang="en-US" i="1">
                        <a:latin typeface="+mn-ea"/>
                      </a:rPr>
                      <m:t>출</m:t>
                    </m:r>
                    <m:r>
                      <a:rPr lang="ko-KR" altLang="en-US" i="1" smtClean="0">
                        <a:latin typeface="+mn-ea"/>
                      </a:rPr>
                      <m:t>력</m:t>
                    </m:r>
                    <m:r>
                      <a:rPr lang="ko-KR" altLang="en-US" i="1">
                        <a:latin typeface="+mn-ea"/>
                      </a:rPr>
                      <m:t>은</m:t>
                    </m:r>
                    <m:r>
                      <a:rPr lang="en-US" altLang="ko-KR" b="0" i="1" smtClean="0">
                        <a:latin typeface="+mn-ea"/>
                      </a:rPr>
                      <m:t> 29 )</m:t>
                    </m:r>
                  </m:oMath>
                </a14:m>
                <a:endParaRPr lang="en-US" altLang="ko-KR" dirty="0">
                  <a:latin typeface="+mn-ea"/>
                </a:endParaRPr>
              </a:p>
              <a:p>
                <a:pPr lvl="2"/>
                <a:r>
                  <a:rPr lang="ko-KR" altLang="en-US" dirty="0">
                    <a:latin typeface="+mn-ea"/>
                  </a:rPr>
                  <a:t>자동차 엑셀을 밟으면 전진 하는 시스템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입력은 엑셀 </a:t>
                </a:r>
                <a:r>
                  <a:rPr lang="en-US" altLang="ko-KR" dirty="0">
                    <a:latin typeface="+mn-ea"/>
                  </a:rPr>
                  <a:t>/</a:t>
                </a:r>
                <a:r>
                  <a:rPr lang="ko-KR" altLang="en-US" dirty="0">
                    <a:latin typeface="+mn-ea"/>
                  </a:rPr>
                  <a:t>출력은 전진</a:t>
                </a:r>
                <a:r>
                  <a:rPr lang="en-US" altLang="ko-KR" dirty="0">
                    <a:latin typeface="+mn-ea"/>
                  </a:rPr>
                  <a:t>)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4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1A618F7D-0E58-5D38-7038-40909F43DBCF}"/>
              </a:ext>
            </a:extLst>
          </p:cNvPr>
          <p:cNvSpPr/>
          <p:nvPr/>
        </p:nvSpPr>
        <p:spPr>
          <a:xfrm>
            <a:off x="3468914" y="2248931"/>
            <a:ext cx="2206172" cy="10626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399780-1AD7-6EA1-B7DF-ECEA70E599E5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2575733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145186-BD96-1919-9913-156FC182E4B9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5675086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21BC03-8231-7FCB-D0A1-EC26978F300B}"/>
              </a:ext>
            </a:extLst>
          </p:cNvPr>
          <p:cNvSpPr txBox="1"/>
          <p:nvPr/>
        </p:nvSpPr>
        <p:spPr>
          <a:xfrm>
            <a:off x="1151861" y="2457104"/>
            <a:ext cx="14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입력변수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F82D-E976-76E4-CA35-2B8F033056FA}"/>
              </a:ext>
            </a:extLst>
          </p:cNvPr>
          <p:cNvSpPr txBox="1"/>
          <p:nvPr/>
        </p:nvSpPr>
        <p:spPr>
          <a:xfrm>
            <a:off x="6568267" y="2457104"/>
            <a:ext cx="123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출력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출력변수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380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2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각 항의 상수를 입력 받는다</a:t>
                </a:r>
                <a:r>
                  <a:rPr lang="en-US" altLang="ko-KR" dirty="0">
                    <a:latin typeface="+mn-ea"/>
                  </a:rPr>
                  <a:t>. </a:t>
                </a: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endParaRPr lang="en-US" altLang="ko-KR" dirty="0">
                  <a:latin typeface="+mn-ea"/>
                </a:endParaRPr>
              </a:p>
              <a:p>
                <a:pPr lvl="1"/>
                <a:r>
                  <a:rPr lang="en-US" altLang="ko-KR" dirty="0">
                    <a:latin typeface="+mn-ea"/>
                  </a:rPr>
                  <a:t>3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판별식함수를 판별식 계산하기</a:t>
                </a:r>
              </a:p>
              <a:p>
                <a:pPr lvl="1"/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3DBB3F4B-383B-43E1-FB99-40DDB10C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2937510"/>
            <a:ext cx="6013648" cy="1127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D6A449-636E-EF23-C8D5-4D30B975F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4788924"/>
            <a:ext cx="6013648" cy="6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4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+mn-ea"/>
                  </a:rPr>
                  <a:t>4</a:t>
                </a:r>
                <a:r>
                  <a:rPr lang="ko-KR" altLang="en-US" dirty="0">
                    <a:latin typeface="+mn-ea"/>
                  </a:rPr>
                  <a:t>단계</a:t>
                </a:r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판별식 결과에 따라서 서로 다른 근</a:t>
                </a:r>
                <a:r>
                  <a:rPr lang="en-US" altLang="ko-KR" dirty="0">
                    <a:latin typeface="+mn-ea"/>
                  </a:rPr>
                  <a:t>(</a:t>
                </a:r>
                <a:r>
                  <a:rPr lang="ko-KR" altLang="en-US" dirty="0">
                    <a:latin typeface="+mn-ea"/>
                  </a:rPr>
                  <a:t>해</a:t>
                </a:r>
                <a:r>
                  <a:rPr lang="en-US" altLang="ko-KR" dirty="0">
                    <a:latin typeface="+mn-ea"/>
                  </a:rPr>
                  <a:t>)</a:t>
                </a:r>
                <a:r>
                  <a:rPr lang="ko-KR" altLang="en-US" dirty="0">
                    <a:latin typeface="+mn-ea"/>
                  </a:rPr>
                  <a:t>를 출력한다</a:t>
                </a:r>
                <a:r>
                  <a:rPr lang="en-US" altLang="ko-KR" dirty="0">
                    <a:latin typeface="+mn-ea"/>
                  </a:rPr>
                  <a:t>. </a:t>
                </a:r>
                <a:endParaRPr lang="ko-KR" altLang="en-US" dirty="0">
                  <a:latin typeface="+mn-ea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73A366C5-637A-E5F6-EE54-659F7BFC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2961231"/>
            <a:ext cx="6010226" cy="27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3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사용자 </a:t>
            </a:r>
            <a:r>
              <a:rPr lang="ko-KR" altLang="en-US" b="1" dirty="0">
                <a:solidFill>
                  <a:srgbClr val="FF0000"/>
                </a:solidFill>
              </a:rPr>
              <a:t>정의함수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ko-KR" altLang="en-US" b="1" dirty="0">
                    <a:solidFill>
                      <a:srgbClr val="0432FF"/>
                    </a:solidFill>
                    <a:latin typeface="+mn-ea"/>
                  </a:rPr>
                  <a:t>파이썬 사용자 정의함수 예제</a:t>
                </a:r>
                <a:r>
                  <a:rPr lang="en-US" altLang="ko-KR" b="1" dirty="0">
                    <a:solidFill>
                      <a:srgbClr val="0432FF"/>
                    </a:solidFill>
                    <a:latin typeface="+mn-ea"/>
                  </a:rPr>
                  <a:t>2</a:t>
                </a:r>
              </a:p>
              <a:p>
                <a:r>
                  <a:rPr lang="en-US" altLang="ko-KR" spc="-150" dirty="0">
                    <a:latin typeface="+mn-ea"/>
                  </a:rPr>
                  <a:t>2</a:t>
                </a:r>
                <a:r>
                  <a:rPr lang="ko-KR" altLang="en-US" spc="-150" dirty="0">
                    <a:latin typeface="+mn-ea"/>
                  </a:rPr>
                  <a:t>차방정식의 각 항의 계수를 입력 받고</a:t>
                </a:r>
                <a:r>
                  <a:rPr lang="en-US" altLang="ko-KR" spc="-150" dirty="0">
                    <a:latin typeface="+mn-ea"/>
                  </a:rPr>
                  <a:t>, </a:t>
                </a:r>
                <a:r>
                  <a:rPr lang="ko-KR" altLang="en-US" spc="-150" dirty="0">
                    <a:latin typeface="+mn-ea"/>
                  </a:rPr>
                  <a:t>판별식</a:t>
                </a:r>
                <a:r>
                  <a:rPr lang="en-US" altLang="ko-KR" spc="-150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atin typeface="+mn-ea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atin typeface="+mn-ea"/>
                          </a:rPr>
                          <m:t>𝑏</m:t>
                        </m:r>
                      </m:e>
                      <m:sup>
                        <m:r>
                          <a:rPr lang="en-US" altLang="ko-KR" b="0" i="1" spc="-150" smtClean="0">
                            <a:latin typeface="+mn-ea"/>
                          </a:rPr>
                          <m:t>2</m:t>
                        </m:r>
                      </m:sup>
                    </m:sSup>
                    <m:r>
                      <a:rPr lang="en-US" altLang="ko-KR" b="0" i="1" spc="-150" smtClean="0">
                        <a:latin typeface="+mn-ea"/>
                      </a:rPr>
                      <m:t>−4</m:t>
                    </m:r>
                    <m:r>
                      <a:rPr lang="en-US" altLang="ko-KR" b="0" i="1" spc="-150" smtClean="0">
                        <a:latin typeface="+mn-ea"/>
                      </a:rPr>
                      <m:t>𝑎𝑐</m:t>
                    </m:r>
                  </m:oMath>
                </a14:m>
                <a:r>
                  <a:rPr lang="en-US" altLang="ko-KR" spc="-150" dirty="0">
                    <a:latin typeface="+mn-ea"/>
                  </a:rPr>
                  <a:t>)</a:t>
                </a:r>
                <a:r>
                  <a:rPr lang="ko-KR" altLang="en-US" spc="-150" dirty="0">
                    <a:latin typeface="+mn-ea"/>
                  </a:rPr>
                  <a:t>에 따라서 해를 구하는 함수를 이용하여 이차방정식의 해를 구하는 프로그램을 </a:t>
                </a:r>
                <a:r>
                  <a:rPr lang="ko-KR" altLang="en-US" spc="-150" dirty="0" err="1">
                    <a:latin typeface="+mn-ea"/>
                  </a:rPr>
                  <a:t>만드시오</a:t>
                </a:r>
                <a:r>
                  <a:rPr lang="en-US" altLang="ko-KR" spc="-150" dirty="0">
                    <a:latin typeface="+mn-ea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+mn-ea"/>
                  </a:rPr>
                  <a:t>코드블록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B16C332-B5D4-96CE-F554-5BA9EE74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2538688"/>
            <a:ext cx="5097780" cy="42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0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사용자 정의함수란 무엇인가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사용자 정의 함수란 무엇인가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?</a:t>
            </a:r>
          </a:p>
          <a:p>
            <a:pPr lvl="1"/>
            <a:r>
              <a:rPr lang="ko-KR" altLang="en-US" dirty="0">
                <a:latin typeface="+mn-ea"/>
              </a:rPr>
              <a:t>사용자가 직접 만든 함수를 만들 때 다음과 같은 정보가 필요하다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예시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세 숫자를 더하는 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세숫자더하기함수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(num1, num2,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 필요하다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어떤 일을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할것인가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 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 결과를 출력한다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59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사용자 정의함수란 무엇인가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사용자 정의 함수란 무엇인가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?</a:t>
            </a:r>
          </a:p>
          <a:p>
            <a:pPr lvl="1"/>
            <a:r>
              <a:rPr lang="ko-KR" altLang="en-US" b="1" dirty="0">
                <a:latin typeface="+mn-ea"/>
              </a:rPr>
              <a:t>예시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세 숫자를 입력 받고 더하는 함수</a:t>
            </a:r>
            <a:endParaRPr lang="en-US" altLang="ko-KR" b="1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세숫자더하기함수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또는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add3num)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(num1, num2,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 필요하다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어떤 일을 할 것인가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 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결과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를 출력한다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8ADF1F-F1AF-81FB-A5E3-9B8BD9AB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9" t="17323" r="60203" b="68634"/>
          <a:stretch/>
        </p:blipFill>
        <p:spPr>
          <a:xfrm>
            <a:off x="364523" y="3952615"/>
            <a:ext cx="3868853" cy="150134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B273556-9B8F-DEEF-BD71-CBADE99F926F}"/>
              </a:ext>
            </a:extLst>
          </p:cNvPr>
          <p:cNvSpPr/>
          <p:nvPr/>
        </p:nvSpPr>
        <p:spPr>
          <a:xfrm>
            <a:off x="710514" y="4374292"/>
            <a:ext cx="883508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53744-F064-D565-AFB0-FA7F7CE02386}"/>
              </a:ext>
            </a:extLst>
          </p:cNvPr>
          <p:cNvSpPr txBox="1"/>
          <p:nvPr/>
        </p:nvSpPr>
        <p:spPr>
          <a:xfrm>
            <a:off x="483174" y="4043741"/>
            <a:ext cx="13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함수이름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936B29-9F90-8F6D-BD2C-7A031001972A}"/>
              </a:ext>
            </a:extLst>
          </p:cNvPr>
          <p:cNvSpPr/>
          <p:nvPr/>
        </p:nvSpPr>
        <p:spPr>
          <a:xfrm>
            <a:off x="1498258" y="4374292"/>
            <a:ext cx="1338186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32F7F-AD70-BB9B-DE63-47B70B5A37F9}"/>
              </a:ext>
            </a:extLst>
          </p:cNvPr>
          <p:cNvSpPr txBox="1"/>
          <p:nvPr/>
        </p:nvSpPr>
        <p:spPr>
          <a:xfrm>
            <a:off x="1921737" y="4031551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입력들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DC1A563-3880-F816-9E6C-5B633994C5C2}"/>
              </a:ext>
            </a:extLst>
          </p:cNvPr>
          <p:cNvSpPr/>
          <p:nvPr/>
        </p:nvSpPr>
        <p:spPr>
          <a:xfrm>
            <a:off x="1661392" y="4806778"/>
            <a:ext cx="1563721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0CFE9-1C20-721C-CEAA-B90C76DB8A8B}"/>
              </a:ext>
            </a:extLst>
          </p:cNvPr>
          <p:cNvSpPr txBox="1"/>
          <p:nvPr/>
        </p:nvSpPr>
        <p:spPr>
          <a:xfrm>
            <a:off x="1889676" y="5155165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어떤 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7653E6-634E-78E3-E554-E77BEC2B8866}"/>
              </a:ext>
            </a:extLst>
          </p:cNvPr>
          <p:cNvSpPr/>
          <p:nvPr/>
        </p:nvSpPr>
        <p:spPr>
          <a:xfrm>
            <a:off x="821724" y="4800599"/>
            <a:ext cx="628192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AE0AA-A958-BAAA-5231-63339789D986}"/>
              </a:ext>
            </a:extLst>
          </p:cNvPr>
          <p:cNvSpPr txBox="1"/>
          <p:nvPr/>
        </p:nvSpPr>
        <p:spPr>
          <a:xfrm>
            <a:off x="457384" y="5204866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출력</a:t>
            </a:r>
            <a:r>
              <a:rPr lang="en-US" altLang="ko-KR" b="1" dirty="0"/>
              <a:t>(</a:t>
            </a:r>
            <a:r>
              <a:rPr lang="ko-KR" altLang="en-US" b="1" dirty="0"/>
              <a:t>결과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3C3F79-707A-4CF9-A988-47A5541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82" y="4121254"/>
            <a:ext cx="4572000" cy="11101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4B54F79-FF47-2F5D-5674-3235874B7BEF}"/>
              </a:ext>
            </a:extLst>
          </p:cNvPr>
          <p:cNvSpPr/>
          <p:nvPr/>
        </p:nvSpPr>
        <p:spPr>
          <a:xfrm>
            <a:off x="5070682" y="4299983"/>
            <a:ext cx="728638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350FB9-E142-CC53-1BDE-5DCBD5455A58}"/>
              </a:ext>
            </a:extLst>
          </p:cNvPr>
          <p:cNvSpPr/>
          <p:nvPr/>
        </p:nvSpPr>
        <p:spPr>
          <a:xfrm>
            <a:off x="5890218" y="4299982"/>
            <a:ext cx="1571086" cy="307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FC5D1C-A2C6-1899-09A8-B1EDB40DF954}"/>
              </a:ext>
            </a:extLst>
          </p:cNvPr>
          <p:cNvSpPr/>
          <p:nvPr/>
        </p:nvSpPr>
        <p:spPr>
          <a:xfrm>
            <a:off x="5889310" y="4542823"/>
            <a:ext cx="1782058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EF55627-EC05-8A48-820D-742665A90D5D}"/>
              </a:ext>
            </a:extLst>
          </p:cNvPr>
          <p:cNvSpPr/>
          <p:nvPr/>
        </p:nvSpPr>
        <p:spPr>
          <a:xfrm>
            <a:off x="4998281" y="4771699"/>
            <a:ext cx="1437412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597C8-31B1-9849-5AA2-9F3CA9254EFC}"/>
              </a:ext>
            </a:extLst>
          </p:cNvPr>
          <p:cNvSpPr txBox="1"/>
          <p:nvPr/>
        </p:nvSpPr>
        <p:spPr>
          <a:xfrm>
            <a:off x="4809980" y="3950810"/>
            <a:ext cx="13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1. </a:t>
            </a:r>
            <a:r>
              <a:rPr lang="ko-KR" altLang="en-US" b="1" dirty="0">
                <a:solidFill>
                  <a:srgbClr val="0432FF"/>
                </a:solidFill>
              </a:rPr>
              <a:t>함수이름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E29E0-7B0C-6C25-C0A1-CE905C4F1B9D}"/>
              </a:ext>
            </a:extLst>
          </p:cNvPr>
          <p:cNvSpPr txBox="1"/>
          <p:nvPr/>
        </p:nvSpPr>
        <p:spPr>
          <a:xfrm>
            <a:off x="7334877" y="4062151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2. </a:t>
            </a:r>
            <a:r>
              <a:rPr lang="ko-KR" altLang="en-US" b="1" dirty="0">
                <a:solidFill>
                  <a:srgbClr val="0432FF"/>
                </a:solidFill>
              </a:rPr>
              <a:t>입력들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74377-035F-F3A2-25ED-DA9246BF61F9}"/>
              </a:ext>
            </a:extLst>
          </p:cNvPr>
          <p:cNvSpPr txBox="1"/>
          <p:nvPr/>
        </p:nvSpPr>
        <p:spPr>
          <a:xfrm>
            <a:off x="7158492" y="4771699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3. </a:t>
            </a:r>
            <a:r>
              <a:rPr lang="ko-KR" altLang="en-US" b="1" dirty="0" err="1">
                <a:solidFill>
                  <a:srgbClr val="0432FF"/>
                </a:solidFill>
              </a:rPr>
              <a:t>어떤일</a:t>
            </a:r>
            <a:endParaRPr lang="ko-KR" altLang="en-US" b="1" dirty="0">
              <a:solidFill>
                <a:srgbClr val="0432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E12A2-D9D0-FD1E-C9B7-72D1230A3646}"/>
              </a:ext>
            </a:extLst>
          </p:cNvPr>
          <p:cNvSpPr txBox="1"/>
          <p:nvPr/>
        </p:nvSpPr>
        <p:spPr>
          <a:xfrm>
            <a:off x="5027975" y="5080162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4. </a:t>
            </a:r>
            <a:r>
              <a:rPr lang="ko-KR" altLang="en-US" b="1" dirty="0">
                <a:solidFill>
                  <a:srgbClr val="0432FF"/>
                </a:solidFill>
              </a:rPr>
              <a:t>출력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결과</a:t>
            </a:r>
            <a:r>
              <a:rPr lang="en-US" altLang="ko-KR" b="1" dirty="0">
                <a:solidFill>
                  <a:srgbClr val="0432FF"/>
                </a:solidFill>
              </a:rPr>
              <a:t>)</a:t>
            </a:r>
            <a:endParaRPr lang="ko-KR" altLang="en-US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4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사용되는 블록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내블록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E70C8-FCA3-CFEE-7EFB-7BF5B31F1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70" b="55689"/>
          <a:stretch/>
        </p:blipFill>
        <p:spPr>
          <a:xfrm>
            <a:off x="972836" y="2079038"/>
            <a:ext cx="2131541" cy="38645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2B3535-9E5E-058A-D32B-68F23B9374E9}"/>
              </a:ext>
            </a:extLst>
          </p:cNvPr>
          <p:cNvSpPr/>
          <p:nvPr/>
        </p:nvSpPr>
        <p:spPr>
          <a:xfrm>
            <a:off x="1409700" y="2724150"/>
            <a:ext cx="100012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1AD97-A586-2858-E355-91EFCBEAD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50" r="33950" b="50000"/>
          <a:stretch/>
        </p:blipFill>
        <p:spPr>
          <a:xfrm>
            <a:off x="4209277" y="2867425"/>
            <a:ext cx="2935248" cy="22877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953236-32F0-94B1-3020-2D9220BFF643}"/>
              </a:ext>
            </a:extLst>
          </p:cNvPr>
          <p:cNvCxnSpPr>
            <a:endCxn id="8" idx="1"/>
          </p:cNvCxnSpPr>
          <p:nvPr/>
        </p:nvCxnSpPr>
        <p:spPr>
          <a:xfrm>
            <a:off x="2409825" y="2952750"/>
            <a:ext cx="1799452" cy="10585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사용자정의 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470A7-4BE1-0A65-396D-BA39E7334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51" t="12859" r="45135" b="82421"/>
          <a:stretch/>
        </p:blipFill>
        <p:spPr>
          <a:xfrm>
            <a:off x="1495169" y="3296166"/>
            <a:ext cx="2391032" cy="5128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30E89A-564D-5A04-59B9-3C84C7EEC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t="3063" r="35406" b="52903"/>
          <a:stretch/>
        </p:blipFill>
        <p:spPr>
          <a:xfrm>
            <a:off x="1495169" y="4228449"/>
            <a:ext cx="3404285" cy="25757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18035F-B0E9-E4BC-B565-D98C66C32B97}"/>
              </a:ext>
            </a:extLst>
          </p:cNvPr>
          <p:cNvSpPr/>
          <p:nvPr/>
        </p:nvSpPr>
        <p:spPr>
          <a:xfrm>
            <a:off x="1717589" y="5516333"/>
            <a:ext cx="982362" cy="71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7C16D-4B38-8D2B-B67E-DAB97FA7F0C7}"/>
              </a:ext>
            </a:extLst>
          </p:cNvPr>
          <p:cNvSpPr txBox="1"/>
          <p:nvPr/>
        </p:nvSpPr>
        <p:spPr>
          <a:xfrm>
            <a:off x="1717589" y="5207305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클릭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3AA8AB-2161-D3EB-E285-851240F76F3E}"/>
              </a:ext>
            </a:extLst>
          </p:cNvPr>
          <p:cNvSpPr/>
          <p:nvPr/>
        </p:nvSpPr>
        <p:spPr>
          <a:xfrm>
            <a:off x="4331043" y="6382265"/>
            <a:ext cx="319216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CF24-9AC9-5BEA-7ABC-6A468D9C6534}"/>
              </a:ext>
            </a:extLst>
          </p:cNvPr>
          <p:cNvSpPr txBox="1"/>
          <p:nvPr/>
        </p:nvSpPr>
        <p:spPr>
          <a:xfrm>
            <a:off x="4021131" y="6058717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클릭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617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 +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완성된 사용자 정의함수 블록</a:t>
            </a: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1B156-1821-D507-88EB-5830E2552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2" t="19078" r="68379" b="74845"/>
          <a:stretch/>
        </p:blipFill>
        <p:spPr>
          <a:xfrm>
            <a:off x="1445740" y="3330145"/>
            <a:ext cx="4788931" cy="9885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BDED25-9760-1419-B803-D81AA979E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6" t="23534" r="32636" b="64718"/>
          <a:stretch/>
        </p:blipFill>
        <p:spPr>
          <a:xfrm>
            <a:off x="1445740" y="4725490"/>
            <a:ext cx="3582772" cy="13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사용자 함수정의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사용하기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세숫자를 입력으로 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사용자 정의함수 사용하기 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60253A-769F-867B-2461-DDFCCDDC5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7" t="29611" r="42635" b="61477"/>
          <a:stretch/>
        </p:blipFill>
        <p:spPr>
          <a:xfrm>
            <a:off x="969193" y="3299254"/>
            <a:ext cx="6915294" cy="939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9867D7-CC61-9048-EB9B-65785CD18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9" t="50911" r="68041" b="45201"/>
          <a:stretch/>
        </p:blipFill>
        <p:spPr>
          <a:xfrm>
            <a:off x="978216" y="4736552"/>
            <a:ext cx="3602807" cy="6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886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8053</TotalTime>
  <Words>1510</Words>
  <Application>Microsoft Office PowerPoint</Application>
  <PresentationFormat>화면 슬라이드 쇼(4:3)</PresentationFormat>
  <Paragraphs>242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Cambria Math</vt:lpstr>
      <vt:lpstr>Gill Sans MT</vt:lpstr>
      <vt:lpstr>Wingdings</vt:lpstr>
      <vt:lpstr>갤러리</vt:lpstr>
      <vt:lpstr>9. 함수 응용</vt:lpstr>
      <vt:lpstr>개요</vt:lpstr>
      <vt:lpstr>사용자 정의함수란 무엇인가?</vt:lpstr>
      <vt:lpstr>사용자 정의함수란 무엇인가?</vt:lpstr>
      <vt:lpstr>사용자 정의함수란 무엇인가?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스크래치 사용자 함수정의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  <vt:lpstr>파이썬 사용자 정의함수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415</cp:revision>
  <dcterms:created xsi:type="dcterms:W3CDTF">2023-01-11T09:27:42Z</dcterms:created>
  <dcterms:modified xsi:type="dcterms:W3CDTF">2024-04-21T05:25:06Z</dcterms:modified>
</cp:coreProperties>
</file>